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312" r:id="rId3"/>
    <p:sldId id="314" r:id="rId4"/>
    <p:sldId id="317" r:id="rId5"/>
    <p:sldId id="318" r:id="rId6"/>
    <p:sldId id="327" r:id="rId7"/>
    <p:sldId id="329" r:id="rId8"/>
    <p:sldId id="330" r:id="rId9"/>
    <p:sldId id="331" r:id="rId10"/>
    <p:sldId id="282" r:id="rId11"/>
    <p:sldId id="315" r:id="rId12"/>
    <p:sldId id="322" r:id="rId13"/>
    <p:sldId id="323" r:id="rId14"/>
    <p:sldId id="324" r:id="rId15"/>
    <p:sldId id="325" r:id="rId16"/>
    <p:sldId id="326" r:id="rId17"/>
    <p:sldId id="320" r:id="rId18"/>
    <p:sldId id="319" r:id="rId19"/>
    <p:sldId id="328" r:id="rId20"/>
    <p:sldId id="31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Figtree Black" charset="0"/>
      <p:bold r:id="rId24"/>
      <p:italic r:id="rId25"/>
      <p:boldItalic r:id="rId26"/>
    </p:embeddedFont>
    <p:embeddedFont>
      <p:font typeface="Hanken Grotesk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/>
    <p:restoredTop sz="94687"/>
  </p:normalViewPr>
  <p:slideViewPr>
    <p:cSldViewPr snapToGrid="0">
      <p:cViewPr>
        <p:scale>
          <a:sx n="150" d="100"/>
          <a:sy n="150" d="100"/>
        </p:scale>
        <p:origin x="876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0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725242" y="1385811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images on the screen with your own work. Just right-click on them and select “Replace image”</a:t>
            </a: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44584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44584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98855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77955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77955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49188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49188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DD36B2-5EE9-5C58-44D1-2A4A680655EC}"/>
              </a:ext>
            </a:extLst>
          </p:cNvPr>
          <p:cNvSpPr txBox="1"/>
          <p:nvPr/>
        </p:nvSpPr>
        <p:spPr>
          <a:xfrm>
            <a:off x="4773705" y="2766765"/>
            <a:ext cx="3658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Similar, calcula la sumatoria de las compatibilidades entre los estilos del aprendizaje de un estudiante i y los estilos de enseñanza de un tutor j.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207915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445846"/>
                <a:ext cx="3432902" cy="62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s-PA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dirty="0">
                    <a:latin typeface="Hanken Grotesk" charset="0"/>
                  </a:rPr>
                  <a:t>, </a:t>
                </a:r>
                <a:r>
                  <a:rPr lang="en-US" sz="1600" dirty="0" err="1">
                    <a:latin typeface="Hanken Grotesk" charset="0"/>
                  </a:rPr>
                  <a:t>si</a:t>
                </a:r>
                <a:r>
                  <a:rPr lang="en-US" sz="1600" dirty="0">
                    <a:latin typeface="Hanken Grotesk" charset="0"/>
                  </a:rPr>
                  <a:t> no hay </a:t>
                </a:r>
                <a:r>
                  <a:rPr lang="en-US" sz="1600" dirty="0" err="1">
                    <a:latin typeface="Hanken Grotesk" charset="0"/>
                  </a:rPr>
                  <a:t>compatibilidad</a:t>
                </a:r>
                <a:r>
                  <a:rPr lang="en-US" sz="1600" dirty="0">
                    <a:latin typeface="Hanken Grotesk" charset="0"/>
                  </a:rPr>
                  <a:t>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𝑒𝑖</m:t>
                        </m:r>
                      </m:sub>
                    </m:sSub>
                  </m:oMath>
                </a14:m>
                <a:r>
                  <a:rPr lang="en-US" sz="1600" dirty="0">
                    <a:latin typeface="Hanken Grotesk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445846"/>
                <a:ext cx="3432902" cy="627864"/>
              </a:xfrm>
              <a:prstGeom prst="rect">
                <a:avLst/>
              </a:prstGeom>
              <a:blipFill>
                <a:blip r:embed="rId3"/>
                <a:stretch>
                  <a:fillRect t="-1942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207371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1D03F-B53B-B7AA-8DF6-B59A7E231829}"/>
              </a:ext>
            </a:extLst>
          </p:cNvPr>
          <p:cNvSpPr txBox="1"/>
          <p:nvPr/>
        </p:nvSpPr>
        <p:spPr>
          <a:xfrm>
            <a:off x="593610" y="2836082"/>
            <a:ext cx="34329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Solo serán permitidos los emparejamientos en caso de que exista compatibilidad entre los estilos de aprendizaje y enseñanza.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70555" y="1842575"/>
                <a:ext cx="35074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𝑴</m:t>
                      </m:r>
                      <m:r>
                        <a:rPr lang="es-PA" sz="1600" b="1" i="1"/>
                        <m:t>á</m:t>
                      </m:r>
                      <m:r>
                        <a:rPr lang="es-PA" sz="1600" b="1" i="1"/>
                        <m:t>𝒙</m:t>
                      </m:r>
                      <m:r>
                        <a:rPr lang="es-PA" sz="1600" b="1" i="1"/>
                        <m:t> </m:t>
                      </m:r>
                      <m:r>
                        <a:rPr lang="es-PA" sz="1600" b="1" i="1"/>
                        <m:t>𝒁</m:t>
                      </m:r>
                      <m:r>
                        <a:rPr lang="es-PA" sz="1600" b="1" i="1"/>
                        <m:t>=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+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55" y="1842575"/>
                <a:ext cx="35074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DD36B2-5EE9-5C58-44D1-2A4A680655EC}"/>
              </a:ext>
            </a:extLst>
          </p:cNvPr>
          <p:cNvSpPr txBox="1"/>
          <p:nvPr/>
        </p:nvSpPr>
        <p:spPr>
          <a:xfrm>
            <a:off x="5623560" y="3036137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i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24278" y="2267965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429730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Óscar Ramírez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2" name="Google Shape;845;p59">
            <a:extLst>
              <a:ext uri="{FF2B5EF4-FFF2-40B4-BE49-F238E27FC236}">
                <a16:creationId xmlns:a16="http://schemas.microsoft.com/office/drawing/2014/main" id="{86998DFD-2AF7-3FBD-B811-61131B4361F5}"/>
              </a:ext>
            </a:extLst>
          </p:cNvPr>
          <p:cNvSpPr txBox="1">
            <a:spLocks/>
          </p:cNvSpPr>
          <p:nvPr/>
        </p:nvSpPr>
        <p:spPr>
          <a:xfrm>
            <a:off x="395344" y="965644"/>
            <a:ext cx="8353312" cy="37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A" sz="1600" dirty="0">
                <a:latin typeface="Hanken Grotesk" charset="0"/>
              </a:rPr>
              <a:t>Inicialmente, todos los estudiantes y tutores se encuentran libres y no están emparejados</a:t>
            </a:r>
            <a:endParaRPr lang="en-US" sz="16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296952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754468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687120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4290" y="1616717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¡Gracias por su Atención!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 descr="A white square with black arrows&#10;&#10;Description automatically generated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80" y="1246837"/>
            <a:ext cx="6646837" cy="91855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678116"/>
              </p:ext>
            </p:extLst>
          </p:nvPr>
        </p:nvGraphicFramePr>
        <p:xfrm>
          <a:off x="364228" y="100973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8" y="275451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243" y="275802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4937" y="275451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8108" y="2900694"/>
            <a:ext cx="1979439" cy="9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Análisis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205220"/>
            <a:ext cx="263871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306952"/>
            <a:ext cx="5" cy="27914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8AA43-12DB-35CA-0070-B893815F2B1C}"/>
              </a:ext>
            </a:extLst>
          </p:cNvPr>
          <p:cNvCxnSpPr>
            <a:cxnSpLocks/>
          </p:cNvCxnSpPr>
          <p:nvPr/>
        </p:nvCxnSpPr>
        <p:spPr>
          <a:xfrm>
            <a:off x="875072" y="4098440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2" y="2608494"/>
            <a:ext cx="275617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Cuestionario de 60 ítems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066963"/>
            <a:ext cx="1793168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/>
          <p:nvPr/>
        </p:nvCxnSpPr>
        <p:spPr>
          <a:xfrm>
            <a:off x="854536" y="34254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1444321" y="3776225"/>
            <a:ext cx="2835567" cy="568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Conjunto de </a:t>
            </a:r>
            <a:r>
              <a:rPr lang="en-US" sz="1800" dirty="0" err="1">
                <a:latin typeface="Hanken Grotesk" charset="0"/>
              </a:rPr>
              <a:t>Preferencias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Estilos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Enseñanza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3" y="2615205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>
            <a:off x="5206538" y="1306952"/>
            <a:ext cx="5" cy="27914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98FF32-BEA0-EB99-09C9-5F220E38D433}"/>
              </a:ext>
            </a:extLst>
          </p:cNvPr>
          <p:cNvCxnSpPr>
            <a:cxnSpLocks/>
          </p:cNvCxnSpPr>
          <p:nvPr/>
        </p:nvCxnSpPr>
        <p:spPr>
          <a:xfrm>
            <a:off x="5206538" y="4098440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79661" y="2075339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/>
          <p:nvPr/>
        </p:nvCxnSpPr>
        <p:spPr>
          <a:xfrm>
            <a:off x="5186002" y="34254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56804" y="3211104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  <p:sp>
        <p:nvSpPr>
          <p:cNvPr id="51" name="Google Shape;550;p47">
            <a:extLst>
              <a:ext uri="{FF2B5EF4-FFF2-40B4-BE49-F238E27FC236}">
                <a16:creationId xmlns:a16="http://schemas.microsoft.com/office/drawing/2014/main" id="{0D6DB628-C6CA-5916-BFFF-7378D3027792}"/>
              </a:ext>
            </a:extLst>
          </p:cNvPr>
          <p:cNvSpPr txBox="1">
            <a:spLocks/>
          </p:cNvSpPr>
          <p:nvPr/>
        </p:nvSpPr>
        <p:spPr>
          <a:xfrm>
            <a:off x="5775783" y="3776225"/>
            <a:ext cx="2835567" cy="568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Conjunto de </a:t>
            </a:r>
            <a:r>
              <a:rPr lang="en-US" sz="1800" dirty="0" err="1">
                <a:latin typeface="Hanken Grotesk" charset="0"/>
              </a:rPr>
              <a:t>Preferencias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Estilos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Aprendizaje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606005"/>
              </p:ext>
            </p:extLst>
          </p:nvPr>
        </p:nvGraphicFramePr>
        <p:xfrm>
          <a:off x="368301" y="1911350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97695"/>
              </p:ext>
            </p:extLst>
          </p:nvPr>
        </p:nvGraphicFramePr>
        <p:xfrm>
          <a:off x="368300" y="1040256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7517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693848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890</Words>
  <Application>Microsoft Office PowerPoint</Application>
  <PresentationFormat>On-screen Show (16:9)</PresentationFormat>
  <Paragraphs>176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Hanken Grotesk</vt:lpstr>
      <vt:lpstr>Arial</vt:lpstr>
      <vt:lpstr>Lato</vt:lpstr>
      <vt:lpstr>Figtree Black</vt:lpstr>
      <vt:lpstr>Cambria Math</vt:lpstr>
      <vt:lpstr>Montserrat</vt:lpstr>
      <vt:lpstr>Elegant Black &amp; White Thesis Defense by Slidesgo</vt:lpstr>
      <vt:lpstr>Emparejamiento Aproximado entre Estudiantes y Tutores en las Intervenciones Educativas de la Fundación Ayudinga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Análisis</vt:lpstr>
      <vt:lpstr>Estilo de Aprendizaje (Estudiante)</vt:lpstr>
      <vt:lpstr>Estilo de Enseñanza (Tutor)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Modelo Matemático de Emparejamiento</vt:lpstr>
      <vt:lpstr>Algoritmo de Emparejamiento</vt:lpstr>
      <vt:lpstr>Algoritmo de Emparejamiento</vt:lpstr>
      <vt:lpstr>Análisis de Sensibilidad | Estudiantes</vt:lpstr>
      <vt:lpstr>Análisis de Sensibilidad | Tutores</vt:lpstr>
      <vt:lpstr>Informe del Sistema de Gestión Educativa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44</cp:revision>
  <dcterms:modified xsi:type="dcterms:W3CDTF">2023-11-16T07:45:22Z</dcterms:modified>
</cp:coreProperties>
</file>